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7"/>
  </p:notesMasterIdLst>
  <p:handoutMasterIdLst>
    <p:handoutMasterId r:id="rId8"/>
  </p:handoutMasterIdLst>
  <p:sldIdLst>
    <p:sldId id="1120" r:id="rId2"/>
    <p:sldId id="1126" r:id="rId3"/>
    <p:sldId id="1122" r:id="rId4"/>
    <p:sldId id="1124" r:id="rId5"/>
    <p:sldId id="1121" r:id="rId6"/>
  </p:sldIdLst>
  <p:sldSz cx="13716000" cy="10972800"/>
  <p:notesSz cx="6797675" cy="9926638"/>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IBM Plex Mono" panose="020B0509050203000203" pitchFamily="49" charset="0"/>
      <p:regular r:id="rId15"/>
      <p:bold r:id="rId16"/>
      <p:italic r:id="rId17"/>
      <p:boldItalic r:id="rId18"/>
    </p:embeddedFont>
    <p:embeddedFont>
      <p:font typeface="IBM Plex Sans" panose="020B050305020300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ED"/>
    <a:srgbClr val="6E8F9D"/>
    <a:srgbClr val="AFABAB"/>
    <a:srgbClr val="A6AEB4"/>
    <a:srgbClr val="31414B"/>
    <a:srgbClr val="333333"/>
    <a:srgbClr val="1C1C1C"/>
    <a:srgbClr val="000000"/>
    <a:srgbClr val="F39619"/>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varScale="1">
        <p:scale>
          <a:sx n="69" d="100"/>
          <a:sy n="69" d="100"/>
        </p:scale>
        <p:origin x="1782" y="84"/>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12/8/2022</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12/8/2022</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mailto:info@gams.com" TargetMode="External"/><Relationship Id="rId11" Type="http://schemas.openxmlformats.org/officeDocument/2006/relationships/image" Target="../media/image7.png"/><Relationship Id="rId5" Type="http://schemas.openxmlformats.org/officeDocument/2006/relationships/hyperlink" Target="http://www.gams.com/"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svg"/><Relationship Id="rId26" Type="http://schemas.openxmlformats.org/officeDocument/2006/relationships/hyperlink" Target="mailto:info@gams.com" TargetMode="External"/><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sv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0.png"/><Relationship Id="rId10" Type="http://schemas.openxmlformats.org/officeDocument/2006/relationships/image" Target="../media/image1.png"/><Relationship Id="rId19" Type="http://schemas.openxmlformats.org/officeDocument/2006/relationships/image" Target="../media/image33.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8.svg"/><Relationship Id="rId22" Type="http://schemas.openxmlformats.org/officeDocument/2006/relationships/image" Target="../media/image36.png"/><Relationship Id="rId27"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hyperlink" Target="mailto:info@gams.com" TargetMode="Externa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hyperlink" Target="http://www.gams.com/" TargetMode="External"/><Relationship Id="rId9" Type="http://schemas.openxmlformats.org/officeDocument/2006/relationships/image" Target="../media/image44.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svg"/><Relationship Id="rId18" Type="http://schemas.openxmlformats.org/officeDocument/2006/relationships/image" Target="../media/image30.svg"/><Relationship Id="rId3" Type="http://schemas.openxmlformats.org/officeDocument/2006/relationships/image" Target="../media/image54.png"/><Relationship Id="rId21"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67.svg"/><Relationship Id="rId20"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jpeg"/><Relationship Id="rId19"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a:t>
            </a:r>
            <a:r>
              <a:rPr lang="en-US" sz="2800" b="1" cap="small" spc="-30" dirty="0" err="1">
                <a:solidFill>
                  <a:schemeClr val="tx1">
                    <a:lumMod val="75000"/>
                    <a:lumOff val="25000"/>
                  </a:schemeClr>
                </a:solidFill>
                <a:latin typeface="Montserrat" panose="00000500000000000000" pitchFamily="2" charset="0"/>
              </a:rPr>
              <a:t>miro</a:t>
            </a:r>
            <a:endParaRPr lang="en-US" sz="2800" b="1" cap="small" spc="-30" dirty="0">
              <a:solidFill>
                <a:schemeClr val="tx1">
                  <a:lumMod val="75000"/>
                  <a:lumOff val="25000"/>
                </a:schemeClr>
              </a:solidFill>
              <a:latin typeface="Montserrat" panose="00000500000000000000" pitchFamily="2" charset="0"/>
            </a:endParaRP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578551"/>
            <a:ext cx="3669647" cy="2062103"/>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a:t>
            </a:r>
            <a:r>
              <a:rPr lang="en-US" altLang="en-US" sz="800" dirty="0" err="1">
                <a:solidFill>
                  <a:srgbClr val="000000"/>
                </a:solidFill>
                <a:latin typeface="IBM Plex Mono" panose="020B0509050203000203" pitchFamily="49" charset="0"/>
              </a:rPr>
              <a:t>i</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seattle</a:t>
            </a:r>
            <a:r>
              <a:rPr lang="en-US" altLang="en-US" sz="800" dirty="0">
                <a:solidFill>
                  <a:srgbClr val="006400"/>
                </a:solidFill>
                <a:latin typeface="IBM Plex Mono" panose="020B0509050203000203" pitchFamily="49" charset="0"/>
              </a:rPr>
              <a:t>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san-diego</a:t>
            </a:r>
            <a:r>
              <a:rPr lang="en-US" altLang="en-US" sz="800" dirty="0">
                <a:solidFill>
                  <a:srgbClr val="006400"/>
                </a:solidFill>
                <a:latin typeface="IBM Plex Mono" panose="020B0509050203000203" pitchFamily="49" charset="0"/>
              </a:rPr>
              <a:t>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a:t>
            </a:r>
            <a:r>
              <a:rPr lang="en-US" altLang="en-US" sz="800" dirty="0" err="1">
                <a:solidFill>
                  <a:srgbClr val="000000"/>
                </a:solidFill>
                <a:latin typeface="IBM Plex Mono" panose="020B0509050203000203" pitchFamily="49" charset="0"/>
              </a:rPr>
              <a:t>i,j</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'shipment quantities in cases'</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00"/>
                </a:solidFill>
                <a:latin typeface="IBM Plex Mono" panose="020B0509050203000203" pitchFamily="49" charset="0"/>
              </a:rPr>
              <a:t>           z      </a:t>
            </a:r>
            <a:r>
              <a:rPr lang="en-US" altLang="en-US" sz="800" dirty="0">
                <a:solidFill>
                  <a:srgbClr val="6960EC"/>
                </a:solidFill>
                <a:latin typeface="IBM Plex Mono" panose="020B0509050203000203" pitchFamily="49" charset="0"/>
              </a:rPr>
              <a:t>'total transportation costs in 1000$’</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90131"/>
            <a:ext cx="3770665" cy="1546577"/>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a:p>
            <a:pPr lvl="0"/>
            <a:r>
              <a:rPr lang="en-US" altLang="en-US" sz="1050" dirty="0">
                <a:solidFill>
                  <a:srgbClr val="494D55"/>
                </a:solidFill>
                <a:latin typeface="IBM Plex Sans" panose="020B0503050203000203" pitchFamily="34" charset="0"/>
              </a:rPr>
              <a:t>For very complex or multi-step models, it may be useful to use a wrapper file instead of editing the model itself.</a:t>
            </a:r>
            <a:br>
              <a:rPr lang="en-US" altLang="en-US" sz="1050" dirty="0">
                <a:solidFill>
                  <a:srgbClr val="494D55"/>
                </a:solidFill>
                <a:latin typeface="IBM Plex Sans" panose="020B0503050203000203" pitchFamily="34" charset="0"/>
              </a:rPr>
            </a:br>
            <a:endParaRPr lang="en-US" altLang="en-US" sz="1050" dirty="0">
              <a:solidFill>
                <a:srgbClr val="494D55"/>
              </a:solidFill>
              <a:latin typeface="IBM Plex Sans" panose="020B0503050203000203" pitchFamily="34" charset="0"/>
            </a:endParaRP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2359143"/>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1437405"/>
            <a:chOff x="0" y="634462"/>
            <a:chExt cx="2536899" cy="1437405"/>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 model involves some common steps. The easiest way for the development from scratch is to use GAMS Studio. It offers built-in functionality of the most important interactions with MIRO. </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47" name="Picture 146">
            <a:extLst>
              <a:ext uri="{FF2B5EF4-FFF2-40B4-BE49-F238E27FC236}">
                <a16:creationId xmlns:a16="http://schemas.microsoft.com/office/drawing/2014/main" id="{58416096-C55D-4070-BBBC-68656C0884E8}"/>
              </a:ext>
            </a:extLst>
          </p:cNvPr>
          <p:cNvPicPr>
            <a:picLocks noChangeAspect="1"/>
          </p:cNvPicPr>
          <p:nvPr/>
        </p:nvPicPr>
        <p:blipFill rotWithShape="1">
          <a:blip r:embed="rId4"/>
          <a:srcRect l="333" r="-1200"/>
          <a:stretch/>
        </p:blipFill>
        <p:spPr>
          <a:xfrm>
            <a:off x="4210990" y="3981040"/>
            <a:ext cx="2366042" cy="965525"/>
          </a:xfrm>
          <a:prstGeom prst="rect">
            <a:avLst/>
          </a:prstGeom>
          <a:ln>
            <a:noFill/>
          </a:ln>
          <a:effectLst>
            <a:outerShdw blurRad="63500" algn="tl" rotWithShape="0">
              <a:srgbClr val="000000">
                <a:alpha val="70000"/>
              </a:srgbClr>
            </a:outerShdw>
          </a:effectLst>
        </p:spPr>
      </p:pic>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7"/>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8"/>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9"/>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pic>
        <p:nvPicPr>
          <p:cNvPr id="192" name="Picture 191">
            <a:extLst>
              <a:ext uri="{FF2B5EF4-FFF2-40B4-BE49-F238E27FC236}">
                <a16:creationId xmlns:a16="http://schemas.microsoft.com/office/drawing/2014/main" id="{28021F0D-F7CD-4104-A409-117960C13474}"/>
              </a:ext>
            </a:extLst>
          </p:cNvPr>
          <p:cNvPicPr>
            <a:picLocks noChangeAspect="1"/>
          </p:cNvPicPr>
          <p:nvPr/>
        </p:nvPicPr>
        <p:blipFill>
          <a:blip r:embed="rId10"/>
          <a:stretch>
            <a:fillRect/>
          </a:stretch>
        </p:blipFill>
        <p:spPr>
          <a:xfrm>
            <a:off x="10600293" y="3930546"/>
            <a:ext cx="689830" cy="865026"/>
          </a:xfrm>
          <a:prstGeom prst="rect">
            <a:avLst/>
          </a:prstGeom>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3970318"/>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11"/>
          <a:srcRect/>
          <a:stretch/>
        </p:blipFill>
        <p:spPr>
          <a:xfrm>
            <a:off x="4218485" y="6602337"/>
            <a:ext cx="2358111" cy="949139"/>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2"/>
          <a:stretch>
            <a:fillRect/>
          </a:stretch>
        </p:blipFill>
        <p:spPr>
          <a:xfrm>
            <a:off x="3225528" y="8366478"/>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3"/>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4"/>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77" name="Picture 76">
            <a:extLst>
              <a:ext uri="{FF2B5EF4-FFF2-40B4-BE49-F238E27FC236}">
                <a16:creationId xmlns:a16="http://schemas.microsoft.com/office/drawing/2014/main" id="{06E20C24-F231-4D87-99B7-376AD0A9720F}"/>
              </a:ext>
            </a:extLst>
          </p:cNvPr>
          <p:cNvPicPr>
            <a:picLocks noChangeAspect="1"/>
          </p:cNvPicPr>
          <p:nvPr/>
        </p:nvPicPr>
        <p:blipFill rotWithShape="1">
          <a:blip r:embed="rId15"/>
          <a:srcRect l="2093" t="998" r="68381" b="76538"/>
          <a:stretch/>
        </p:blipFill>
        <p:spPr>
          <a:xfrm>
            <a:off x="10606705" y="2135540"/>
            <a:ext cx="683418" cy="873920"/>
          </a:xfrm>
          <a:prstGeom prst="rect">
            <a:avLst/>
          </a:prstGeom>
        </p:spPr>
      </p:pic>
      <p:pic>
        <p:nvPicPr>
          <p:cNvPr id="78" name="Picture 77">
            <a:extLst>
              <a:ext uri="{FF2B5EF4-FFF2-40B4-BE49-F238E27FC236}">
                <a16:creationId xmlns:a16="http://schemas.microsoft.com/office/drawing/2014/main" id="{4B959426-2973-4693-959E-5947195BA09D}"/>
              </a:ext>
            </a:extLst>
          </p:cNvPr>
          <p:cNvPicPr>
            <a:picLocks noChangeAspect="1"/>
          </p:cNvPicPr>
          <p:nvPr/>
        </p:nvPicPr>
        <p:blipFill rotWithShape="1">
          <a:blip r:embed="rId15"/>
          <a:srcRect l="35237" t="998" r="35237" b="76538"/>
          <a:stretch/>
        </p:blipFill>
        <p:spPr>
          <a:xfrm>
            <a:off x="11321492" y="2134161"/>
            <a:ext cx="683418" cy="873920"/>
          </a:xfrm>
          <a:prstGeom prst="rect">
            <a:avLst/>
          </a:prstGeom>
        </p:spPr>
      </p:pic>
      <p:pic>
        <p:nvPicPr>
          <p:cNvPr id="79" name="Picture 78">
            <a:extLst>
              <a:ext uri="{FF2B5EF4-FFF2-40B4-BE49-F238E27FC236}">
                <a16:creationId xmlns:a16="http://schemas.microsoft.com/office/drawing/2014/main" id="{838D7EE5-0BAA-4132-8275-6FF831C89B32}"/>
              </a:ext>
            </a:extLst>
          </p:cNvPr>
          <p:cNvPicPr>
            <a:picLocks noChangeAspect="1"/>
          </p:cNvPicPr>
          <p:nvPr/>
        </p:nvPicPr>
        <p:blipFill rotWithShape="1">
          <a:blip r:embed="rId15"/>
          <a:srcRect l="68158" t="998" r="2316" b="76538"/>
          <a:stretch/>
        </p:blipFill>
        <p:spPr>
          <a:xfrm>
            <a:off x="12034565" y="2134271"/>
            <a:ext cx="683418" cy="873920"/>
          </a:xfrm>
          <a:prstGeom prst="rect">
            <a:avLst/>
          </a:prstGeom>
        </p:spPr>
      </p:pic>
      <p:pic>
        <p:nvPicPr>
          <p:cNvPr id="81" name="Picture 80">
            <a:extLst>
              <a:ext uri="{FF2B5EF4-FFF2-40B4-BE49-F238E27FC236}">
                <a16:creationId xmlns:a16="http://schemas.microsoft.com/office/drawing/2014/main" id="{4461389A-63BB-4D34-9FF6-234BF4342297}"/>
              </a:ext>
            </a:extLst>
          </p:cNvPr>
          <p:cNvPicPr>
            <a:picLocks noChangeAspect="1"/>
          </p:cNvPicPr>
          <p:nvPr/>
        </p:nvPicPr>
        <p:blipFill rotWithShape="1">
          <a:blip r:embed="rId15"/>
          <a:srcRect l="35237" t="25360" r="35237" b="52176"/>
          <a:stretch/>
        </p:blipFill>
        <p:spPr>
          <a:xfrm>
            <a:off x="12747439" y="2135540"/>
            <a:ext cx="683418" cy="873920"/>
          </a:xfrm>
          <a:prstGeom prst="rect">
            <a:avLst/>
          </a:prstGeom>
        </p:spPr>
      </p:pic>
      <p:pic>
        <p:nvPicPr>
          <p:cNvPr id="82" name="Picture 81">
            <a:extLst>
              <a:ext uri="{FF2B5EF4-FFF2-40B4-BE49-F238E27FC236}">
                <a16:creationId xmlns:a16="http://schemas.microsoft.com/office/drawing/2014/main" id="{4E85D582-CC7F-49AF-8A71-D0693B259ABF}"/>
              </a:ext>
            </a:extLst>
          </p:cNvPr>
          <p:cNvPicPr>
            <a:picLocks noChangeAspect="1"/>
          </p:cNvPicPr>
          <p:nvPr/>
        </p:nvPicPr>
        <p:blipFill rotWithShape="1">
          <a:blip r:embed="rId15"/>
          <a:srcRect l="2111" t="25360" r="68363" b="52176"/>
          <a:stretch/>
        </p:blipFill>
        <p:spPr>
          <a:xfrm>
            <a:off x="10606705" y="3030383"/>
            <a:ext cx="683418" cy="873920"/>
          </a:xfrm>
          <a:prstGeom prst="rect">
            <a:avLst/>
          </a:prstGeom>
        </p:spPr>
      </p:pic>
      <p:pic>
        <p:nvPicPr>
          <p:cNvPr id="87" name="Picture 86">
            <a:extLst>
              <a:ext uri="{FF2B5EF4-FFF2-40B4-BE49-F238E27FC236}">
                <a16:creationId xmlns:a16="http://schemas.microsoft.com/office/drawing/2014/main" id="{8ACD2687-8A0C-48FA-9E17-43841CC7C09C}"/>
              </a:ext>
            </a:extLst>
          </p:cNvPr>
          <p:cNvPicPr>
            <a:picLocks noChangeAspect="1"/>
          </p:cNvPicPr>
          <p:nvPr/>
        </p:nvPicPr>
        <p:blipFill rotWithShape="1">
          <a:blip r:embed="rId15"/>
          <a:srcRect l="68158" t="25727" r="2316" b="51809"/>
          <a:stretch/>
        </p:blipFill>
        <p:spPr>
          <a:xfrm>
            <a:off x="11321492" y="3030383"/>
            <a:ext cx="683418" cy="873920"/>
          </a:xfrm>
          <a:prstGeom prst="rect">
            <a:avLst/>
          </a:prstGeom>
        </p:spPr>
      </p:pic>
      <p:pic>
        <p:nvPicPr>
          <p:cNvPr id="88" name="Picture 87">
            <a:extLst>
              <a:ext uri="{FF2B5EF4-FFF2-40B4-BE49-F238E27FC236}">
                <a16:creationId xmlns:a16="http://schemas.microsoft.com/office/drawing/2014/main" id="{DC03037C-0753-4A2B-B4D6-F5E390937D5A}"/>
              </a:ext>
            </a:extLst>
          </p:cNvPr>
          <p:cNvPicPr>
            <a:picLocks noChangeAspect="1"/>
          </p:cNvPicPr>
          <p:nvPr/>
        </p:nvPicPr>
        <p:blipFill rotWithShape="1">
          <a:blip r:embed="rId15"/>
          <a:srcRect l="2111" t="49938" r="68363" b="27597"/>
          <a:stretch/>
        </p:blipFill>
        <p:spPr>
          <a:xfrm>
            <a:off x="12034565" y="3026223"/>
            <a:ext cx="683418" cy="873920"/>
          </a:xfrm>
          <a:prstGeom prst="rect">
            <a:avLst/>
          </a:prstGeom>
          <a:ln w="1905">
            <a:solidFill>
              <a:schemeClr val="bg1">
                <a:lumMod val="95000"/>
              </a:schemeClr>
            </a:solidFill>
          </a:ln>
        </p:spPr>
      </p:pic>
      <p:pic>
        <p:nvPicPr>
          <p:cNvPr id="89" name="Picture 88">
            <a:extLst>
              <a:ext uri="{FF2B5EF4-FFF2-40B4-BE49-F238E27FC236}">
                <a16:creationId xmlns:a16="http://schemas.microsoft.com/office/drawing/2014/main" id="{C4BC7BE3-C47D-4AA0-8275-B3163A9F6EB3}"/>
              </a:ext>
            </a:extLst>
          </p:cNvPr>
          <p:cNvPicPr>
            <a:picLocks noChangeAspect="1"/>
          </p:cNvPicPr>
          <p:nvPr/>
        </p:nvPicPr>
        <p:blipFill rotWithShape="1">
          <a:blip r:embed="rId15"/>
          <a:srcRect l="35237" t="50000" r="35237" b="27535"/>
          <a:stretch/>
        </p:blipFill>
        <p:spPr>
          <a:xfrm>
            <a:off x="12747439" y="3025043"/>
            <a:ext cx="683418" cy="873920"/>
          </a:xfrm>
          <a:prstGeom prst="rect">
            <a:avLst/>
          </a:prstGeom>
          <a:ln w="1905">
            <a:solidFill>
              <a:schemeClr val="bg1">
                <a:lumMod val="95000"/>
              </a:schemeClr>
            </a:solidFill>
          </a:ln>
        </p:spPr>
      </p:pic>
      <p:pic>
        <p:nvPicPr>
          <p:cNvPr id="90" name="Picture 89">
            <a:extLst>
              <a:ext uri="{FF2B5EF4-FFF2-40B4-BE49-F238E27FC236}">
                <a16:creationId xmlns:a16="http://schemas.microsoft.com/office/drawing/2014/main" id="{F1FBCBC3-D857-4549-96EC-A2B3B59F24C5}"/>
              </a:ext>
            </a:extLst>
          </p:cNvPr>
          <p:cNvPicPr>
            <a:picLocks noChangeAspect="1"/>
          </p:cNvPicPr>
          <p:nvPr/>
        </p:nvPicPr>
        <p:blipFill rotWithShape="1">
          <a:blip r:embed="rId15"/>
          <a:srcRect l="68158" t="50000" r="2316" b="27535"/>
          <a:stretch/>
        </p:blipFill>
        <p:spPr>
          <a:xfrm>
            <a:off x="11321492" y="3933914"/>
            <a:ext cx="683418" cy="873920"/>
          </a:xfrm>
          <a:prstGeom prst="rect">
            <a:avLst/>
          </a:prstGeom>
          <a:ln w="1905">
            <a:solidFill>
              <a:schemeClr val="bg1">
                <a:lumMod val="95000"/>
              </a:schemeClr>
            </a:solidFill>
          </a:ln>
        </p:spPr>
      </p:pic>
      <p:pic>
        <p:nvPicPr>
          <p:cNvPr id="91" name="Picture 90">
            <a:extLst>
              <a:ext uri="{FF2B5EF4-FFF2-40B4-BE49-F238E27FC236}">
                <a16:creationId xmlns:a16="http://schemas.microsoft.com/office/drawing/2014/main" id="{0B03EB86-1D5A-43A8-80EB-D822F974D9C8}"/>
              </a:ext>
            </a:extLst>
          </p:cNvPr>
          <p:cNvPicPr>
            <a:picLocks noChangeAspect="1"/>
          </p:cNvPicPr>
          <p:nvPr/>
        </p:nvPicPr>
        <p:blipFill rotWithShape="1">
          <a:blip r:embed="rId16"/>
          <a:srcRect b="8100"/>
          <a:stretch/>
        </p:blipFill>
        <p:spPr>
          <a:xfrm>
            <a:off x="12747439" y="3933913"/>
            <a:ext cx="687398" cy="873919"/>
          </a:xfrm>
          <a:prstGeom prst="rect">
            <a:avLst/>
          </a:prstGeom>
          <a:ln w="1905">
            <a:solidFill>
              <a:schemeClr val="bg1">
                <a:lumMod val="95000"/>
              </a:schemeClr>
            </a:solidFill>
          </a:ln>
        </p:spPr>
      </p:pic>
      <p:pic>
        <p:nvPicPr>
          <p:cNvPr id="92" name="Picture 91">
            <a:extLst>
              <a:ext uri="{FF2B5EF4-FFF2-40B4-BE49-F238E27FC236}">
                <a16:creationId xmlns:a16="http://schemas.microsoft.com/office/drawing/2014/main" id="{6CBDACEB-9277-4E27-B67D-5ABD29601A76}"/>
              </a:ext>
            </a:extLst>
          </p:cNvPr>
          <p:cNvPicPr>
            <a:picLocks noChangeAspect="1"/>
          </p:cNvPicPr>
          <p:nvPr/>
        </p:nvPicPr>
        <p:blipFill rotWithShape="1">
          <a:blip r:embed="rId15"/>
          <a:srcRect l="35103" t="76107" r="35045" b="1426"/>
          <a:stretch/>
        </p:blipFill>
        <p:spPr>
          <a:xfrm>
            <a:off x="12031445" y="3933914"/>
            <a:ext cx="690938" cy="873919"/>
          </a:xfrm>
          <a:prstGeom prst="rect">
            <a:avLst/>
          </a:prstGeom>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7"/>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8"/>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9"/>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20"/>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842360" cy="1061829"/>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Engine backend.</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21"/>
          <a:stretch>
            <a:fillRect/>
          </a:stretch>
        </p:blipFill>
        <p:spPr>
          <a:xfrm>
            <a:off x="4225912" y="7765375"/>
            <a:ext cx="2353788" cy="586861"/>
          </a:xfrm>
          <a:prstGeom prst="rect">
            <a:avLst/>
          </a:prstGeom>
        </p:spPr>
      </p:pic>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10" name="Picture 9">
            <a:extLst>
              <a:ext uri="{FF2B5EF4-FFF2-40B4-BE49-F238E27FC236}">
                <a16:creationId xmlns:a16="http://schemas.microsoft.com/office/drawing/2014/main" id="{8D3810B6-0F8C-48A3-A0DF-AF1A354AB5E9}"/>
              </a:ext>
            </a:extLst>
          </p:cNvPr>
          <p:cNvPicPr>
            <a:picLocks noChangeAspect="1"/>
          </p:cNvPicPr>
          <p:nvPr/>
        </p:nvPicPr>
        <p:blipFill rotWithShape="1">
          <a:blip r:embed="rId6"/>
          <a:srcRect r="5400"/>
          <a:stretch/>
        </p:blipFill>
        <p:spPr>
          <a:xfrm>
            <a:off x="11529500" y="1268299"/>
            <a:ext cx="1913615" cy="2002079"/>
          </a:xfrm>
          <a:prstGeom prst="rect">
            <a:avLst/>
          </a:prstGeom>
        </p:spPr>
      </p:pic>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7"/>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2677656"/>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 run (e.g. reports)</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(full functionality requires GAMS Engine backend).</a:t>
            </a:r>
            <a:endParaRPr lang="en-US" sz="1050" b="1" dirty="0">
              <a:solidFill>
                <a:srgbClr val="494D55"/>
              </a:solidFill>
              <a:latin typeface="IBM Plex Sans" panose="020B0503050203000203" pitchFamily="34" charset="0"/>
            </a:endParaRP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8"/>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9"/>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10"/>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1"/>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2"/>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3"/>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Engine backend)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using custom input widgets (self-written R code) instead of the standard tables, data from multiple symbols can be combined into one tab and communicated with the model. </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4"/>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 can be loaded from existing scenarios in the database, imported via local files, or entered manually. Data can also come from external sources (e.g. databases) by using custom data connectors. By clicking on solve, MIRO collects the data from the input widgets and sends it to GAMS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6"/>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7"/>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three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9495559" y="7995392"/>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 mode</a:t>
            </a:r>
          </a:p>
        </p:txBody>
      </p:sp>
      <p:sp>
        <p:nvSpPr>
          <p:cNvPr id="269" name="Rectangle 268">
            <a:extLst>
              <a:ext uri="{FF2B5EF4-FFF2-40B4-BE49-F238E27FC236}">
                <a16:creationId xmlns:a16="http://schemas.microsoft.com/office/drawing/2014/main" id="{70E73B89-B532-435C-BA9F-E254E3E2AF37}"/>
              </a:ext>
            </a:extLst>
          </p:cNvPr>
          <p:cNvSpPr/>
          <p:nvPr/>
        </p:nvSpPr>
        <p:spPr>
          <a:xfrm>
            <a:off x="9494265" y="8183359"/>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of the sandbox scenario and all selected database scenarios are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5344439" y="837240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5333070" y="8560375"/>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9487834" y="926781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74" name="Rectangle 273">
            <a:extLst>
              <a:ext uri="{FF2B5EF4-FFF2-40B4-BE49-F238E27FC236}">
                <a16:creationId xmlns:a16="http://schemas.microsoft.com/office/drawing/2014/main" id="{7346E5B8-322B-45FA-B5F7-99DE916E031B}"/>
              </a:ext>
            </a:extLst>
          </p:cNvPr>
          <p:cNvSpPr/>
          <p:nvPr/>
        </p:nvSpPr>
        <p:spPr>
          <a:xfrm>
            <a:off x="9487834" y="907583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8"/>
          <a:stretch>
            <a:fillRect/>
          </a:stretch>
        </p:blipFill>
        <p:spPr>
          <a:xfrm>
            <a:off x="5427174" y="9162047"/>
            <a:ext cx="3817607" cy="1190242"/>
          </a:xfrm>
          <a:prstGeom prst="rect">
            <a:avLst/>
          </a:prstGeom>
        </p:spPr>
      </p:pic>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2111</Words>
  <Application>Microsoft Office PowerPoint</Application>
  <PresentationFormat>Custom</PresentationFormat>
  <Paragraphs>212</Paragraphs>
  <Slides>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IBM Plex Sans</vt:lpstr>
      <vt:lpstr>Wingdings</vt:lpstr>
      <vt:lpstr>Calibri Light</vt:lpstr>
      <vt:lpstr>IBM Plex Mono</vt:lpstr>
      <vt:lpstr>Calibri</vt:lpstr>
      <vt:lpstr>Montserrat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2588</cp:revision>
  <cp:lastPrinted>2017-08-23T14:13:59Z</cp:lastPrinted>
  <dcterms:created xsi:type="dcterms:W3CDTF">2014-03-22T07:50:42Z</dcterms:created>
  <dcterms:modified xsi:type="dcterms:W3CDTF">2022-12-08T08:14:24Z</dcterms:modified>
</cp:coreProperties>
</file>